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337" r:id="rId2"/>
    <p:sldId id="338" r:id="rId3"/>
    <p:sldId id="339" r:id="rId4"/>
    <p:sldId id="340" r:id="rId5"/>
    <p:sldId id="302" r:id="rId6"/>
    <p:sldId id="335" r:id="rId7"/>
    <p:sldId id="336" r:id="rId8"/>
    <p:sldId id="324" r:id="rId9"/>
    <p:sldId id="332" r:id="rId10"/>
    <p:sldId id="333" r:id="rId11"/>
    <p:sldId id="334" r:id="rId12"/>
    <p:sldId id="341" r:id="rId13"/>
    <p:sldId id="343" r:id="rId14"/>
    <p:sldId id="342" r:id="rId15"/>
    <p:sldId id="344" r:id="rId16"/>
    <p:sldId id="345" r:id="rId17"/>
    <p:sldId id="346" r:id="rId18"/>
    <p:sldId id="349" r:id="rId19"/>
    <p:sldId id="348" r:id="rId20"/>
    <p:sldId id="347" r:id="rId21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3"/>
      <p:bold r:id="rId24"/>
      <p:italic r:id="rId25"/>
      <p:boldItalic r:id="rId26"/>
    </p:embeddedFont>
    <p:embeddedFont>
      <p:font typeface="Squada One" panose="020B0604020202020204" charset="0"/>
      <p:regular r:id="rId27"/>
    </p:embeddedFont>
    <p:embeddedFont>
      <p:font typeface="David" panose="020E0502060401010101" pitchFamily="34" charset="-79"/>
      <p:regular r:id="rId28"/>
      <p:bold r:id="rId29"/>
    </p:embeddedFont>
    <p:embeddedFont>
      <p:font typeface="Exo 2" panose="020B060402020202020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1139D-1597-411D-8D66-4D9AB03B25AE}">
  <a:tblStyle styleId="{A471139D-1597-411D-8D66-4D9AB03B2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2574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77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Loss</a:t>
            </a:r>
            <a:r>
              <a:rPr lang="en-GB" baseline="0" dirty="0" smtClean="0"/>
              <a:t> explosions at MobileNetV2 – which cause the car to rotate endlessly</a:t>
            </a:r>
          </a:p>
          <a:p>
            <a:r>
              <a:rPr lang="en-GB" baseline="0" dirty="0" smtClean="0"/>
              <a:t>Reward Max is not good at MobileNetV2, in the other hand Xception increase in healthy way</a:t>
            </a:r>
          </a:p>
          <a:p>
            <a:r>
              <a:rPr lang="en-GB" baseline="0" dirty="0" err="1" smtClean="0"/>
              <a:t>Acc</a:t>
            </a:r>
            <a:r>
              <a:rPr lang="en-GB" baseline="0" dirty="0" smtClean="0"/>
              <a:t> at Mobile reach 1  - overfitting which isn’t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4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Loss</a:t>
            </a:r>
            <a:r>
              <a:rPr lang="en-GB" baseline="0" dirty="0" smtClean="0"/>
              <a:t> explosions at MobileNetV2 – which cause the car to rotate endlessly</a:t>
            </a:r>
          </a:p>
          <a:p>
            <a:r>
              <a:rPr lang="en-GB" baseline="0" dirty="0" smtClean="0"/>
              <a:t>Reward Max is not good at MobileNetV2, in the other hand Xception increase in healthy way</a:t>
            </a:r>
          </a:p>
          <a:p>
            <a:r>
              <a:rPr lang="en-GB" baseline="0" dirty="0" err="1" smtClean="0"/>
              <a:t>Acc</a:t>
            </a:r>
            <a:r>
              <a:rPr lang="en-GB" baseline="0" dirty="0" smtClean="0"/>
              <a:t> at Mobile reach 1  - overfitting which isn’t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5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5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Loss</a:t>
            </a:r>
            <a:r>
              <a:rPr lang="en-GB" baseline="0" dirty="0" smtClean="0"/>
              <a:t> explosions at MobileNetV2 – which cause the car to rotate endlessly</a:t>
            </a:r>
          </a:p>
          <a:p>
            <a:r>
              <a:rPr lang="en-GB" baseline="0" dirty="0" smtClean="0"/>
              <a:t>Reward Max is not good at MobileNetV2, in the other hand Xception increase in healthy way</a:t>
            </a:r>
          </a:p>
          <a:p>
            <a:r>
              <a:rPr lang="en-GB" baseline="0" dirty="0" err="1" smtClean="0"/>
              <a:t>Acc</a:t>
            </a:r>
            <a:r>
              <a:rPr lang="en-GB" baseline="0" dirty="0" smtClean="0"/>
              <a:t> at Mobile reach 1  - overfitting which isn’t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2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7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4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04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99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34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81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2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62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61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64D0A5-37AB-48D7-A739-E106E211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EBF8F4-5D34-44B3-BF6A-EF7284E8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3A021C0-9F81-45DB-9B30-E72A520D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82B-1FBB-43B7-A5E4-BE2358985853}" type="datetimeFigureOut">
              <a:rPr lang="he-IL" smtClean="0"/>
              <a:t>י"ז/תמוז/תש"פ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6702FD-A546-4E3C-950C-978C0AF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83B4580-C83D-4801-BD39-97AB5B6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CAF4-DBE7-4F4A-9AE0-C675831BD5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87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51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90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25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70" r:id="rId2"/>
    <p:sldLayoutId id="2147483671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/get_started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la.readthedocs.io/en/latest/#getting-starte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763446" y="3551583"/>
            <a:ext cx="4352100" cy="95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 Inbar -  302569496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Eliav </a:t>
            </a:r>
            <a:r>
              <a:rPr lang="en-US" dirty="0"/>
              <a:t>Shalelashvili</a:t>
            </a:r>
            <a:r>
              <a:rPr lang="en" dirty="0"/>
              <a:t> - 318466513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Shay Dondik - 316607902 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302231" y="1144326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0" dirty="0"/>
              <a:t>Autonomous </a:t>
            </a:r>
            <a:r>
              <a:rPr lang="en-GB" b="0" dirty="0" smtClean="0">
                <a:solidFill>
                  <a:srgbClr val="0070C0"/>
                </a:solidFill>
              </a:rPr>
              <a:t>Agent </a:t>
            </a:r>
            <a:r>
              <a:rPr lang="en-GB" b="0" dirty="0" smtClean="0"/>
              <a:t>using </a:t>
            </a:r>
            <a:r>
              <a:rPr lang="en-GB" b="0" dirty="0"/>
              <a:t>Deep Reinforcement Learning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78" t="-1" r="1104" b="34891"/>
          <a:stretch/>
        </p:blipFill>
        <p:spPr>
          <a:xfrm>
            <a:off x="560306" y="3648565"/>
            <a:ext cx="2563894" cy="1139691"/>
          </a:xfrm>
          <a:prstGeom prst="rect">
            <a:avLst/>
          </a:prstGeom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chilly" dir="t"/>
          </a:scene3d>
          <a:sp3d prstMaterial="translucentPowder">
            <a:bevelT w="165100" prst="coolSlant"/>
            <a:bevelB w="114300" prst="artDeco"/>
          </a:sp3d>
        </p:spPr>
      </p:pic>
      <p:sp>
        <p:nvSpPr>
          <p:cNvPr id="6" name="Google Shape;591;p50"/>
          <p:cNvSpPr txBox="1">
            <a:spLocks/>
          </p:cNvSpPr>
          <p:nvPr/>
        </p:nvSpPr>
        <p:spPr>
          <a:xfrm>
            <a:off x="3395625" y="4037178"/>
            <a:ext cx="3382862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endParaRPr lang="en-GB" b="1" dirty="0" smtClean="0">
              <a:solidFill>
                <a:srgbClr val="FFC000"/>
              </a:solidFill>
            </a:endParaRPr>
          </a:p>
          <a:p>
            <a:pPr marL="0" indent="0">
              <a:buFont typeface="Roboto Condensed Light"/>
              <a:buNone/>
            </a:pPr>
            <a:endParaRPr lang="en-GB" b="1" dirty="0">
              <a:solidFill>
                <a:srgbClr val="FFC000"/>
              </a:solidFill>
            </a:endParaRPr>
          </a:p>
          <a:p>
            <a:pPr marL="0" indent="0">
              <a:buFont typeface="Roboto Condensed Light"/>
              <a:buNone/>
            </a:pPr>
            <a:r>
              <a:rPr lang="en-GB" b="1" dirty="0" smtClean="0">
                <a:solidFill>
                  <a:srgbClr val="B48900"/>
                </a:solidFill>
              </a:rPr>
              <a:t>		Carla Environment</a:t>
            </a:r>
            <a:endParaRPr lang="en-GB" sz="1100" b="1" dirty="0">
              <a:solidFill>
                <a:srgbClr val="B48900"/>
              </a:solidFill>
            </a:endParaRPr>
          </a:p>
        </p:txBody>
      </p:sp>
      <p:cxnSp>
        <p:nvCxnSpPr>
          <p:cNvPr id="7" name="Google Shape;592;p50"/>
          <p:cNvCxnSpPr/>
          <p:nvPr/>
        </p:nvCxnSpPr>
        <p:spPr>
          <a:xfrm flipH="1" flipV="1">
            <a:off x="5041219" y="4362325"/>
            <a:ext cx="3040" cy="781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239"/>
          <a:stretch/>
        </p:blipFill>
        <p:spPr>
          <a:xfrm>
            <a:off x="7128938" y="4362325"/>
            <a:ext cx="762766" cy="6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12" y="1200385"/>
            <a:ext cx="5639456" cy="3821238"/>
          </a:xfrm>
          <a:prstGeom prst="rect">
            <a:avLst/>
          </a:prstGeom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81979" y="25418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Iterate through an episode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3"/>
          </p:cNvCxnSpPr>
          <p:nvPr/>
        </p:nvCxnSpPr>
        <p:spPr>
          <a:xfrm>
            <a:off x="2823061" y="1914096"/>
            <a:ext cx="749020" cy="165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50876" y="1387632"/>
            <a:ext cx="2672185" cy="1052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Epsilon greedy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we go greedy, our action to take is the max q value from the q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netwrok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Otherwise we go random.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Syncronization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taking a random action is almost instant in compare to a q network evaluation. There for we need to synchronize 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 flipV="1">
            <a:off x="2823061" y="3025882"/>
            <a:ext cx="749020" cy="128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0876" y="2514907"/>
            <a:ext cx="2672185" cy="127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Safety controller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obstacle history is not empty, we choose tot take a right turn , just in case , to avoid danger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Taking action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after choosing a potential action, we actually make our agent to take the action in the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env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’, and we save the next position, the reward given and if collided or not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>
            <a:off x="2823061" y="4119963"/>
            <a:ext cx="749020" cy="60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50876" y="3888496"/>
            <a:ext cx="2672185" cy="462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Updates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update our cum’ episodic reward, out replay memory list ,our current state and step counter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876" y="4446293"/>
            <a:ext cx="2672185" cy="493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Episode Flag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we collided , done flag turns to ‘true’ we end the episode and start a new one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>
            <a:off x="2823061" y="4692825"/>
            <a:ext cx="860852" cy="138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eft Brace 43"/>
          <p:cNvSpPr/>
          <p:nvPr/>
        </p:nvSpPr>
        <p:spPr>
          <a:xfrm>
            <a:off x="3683913" y="1610788"/>
            <a:ext cx="177618" cy="981108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3683913" y="2663715"/>
            <a:ext cx="177618" cy="637599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>
            <a:off x="3729963" y="3713830"/>
            <a:ext cx="177618" cy="904219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>
            <a:off x="3812208" y="4692824"/>
            <a:ext cx="168482" cy="276365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21" y="1446917"/>
            <a:ext cx="5953984" cy="3215459"/>
          </a:xfrm>
          <a:prstGeom prst="rect">
            <a:avLst/>
          </a:prstGeom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81979" y="25418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Episodes statistics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3"/>
          </p:cNvCxnSpPr>
          <p:nvPr/>
        </p:nvCxnSpPr>
        <p:spPr>
          <a:xfrm>
            <a:off x="2823061" y="1774922"/>
            <a:ext cx="413520" cy="2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50876" y="1578397"/>
            <a:ext cx="2672185" cy="393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Actor </a:t>
            </a: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temination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every actor we’ve added along our episode is erased.</a:t>
            </a:r>
          </a:p>
          <a:p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>
            <a:off x="2823061" y="2745275"/>
            <a:ext cx="413520" cy="4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0876" y="2085592"/>
            <a:ext cx="2672185" cy="13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Stats aggregation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aggregate stats for every X amount of episodes to show on our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Tensorboard</a:t>
            </a:r>
            <a:endParaRPr lang="en-US" sz="1000" dirty="0" smtClean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Stats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basically show : average reward for that X amount of episodes  , min reward given and max reward.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 Then we just update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Tensorboard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 flipV="1">
            <a:off x="2823061" y="3651489"/>
            <a:ext cx="518775" cy="95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50876" y="3488091"/>
            <a:ext cx="2672185" cy="51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Model save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our model happens to reach a min reward that we coded ahead, we save it for further analysis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876" y="4074290"/>
            <a:ext cx="2672185" cy="493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Epsilon decay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to keep the exploration vs exploitation tradeoff , we decay our epsilon random variable by some percentage 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2823061" y="4320821"/>
            <a:ext cx="4135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>
            <a:off x="3341836" y="1626536"/>
            <a:ext cx="138147" cy="400173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>
            <a:off x="3326010" y="2227335"/>
            <a:ext cx="153973" cy="1002668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3448332" y="3308944"/>
            <a:ext cx="123749" cy="568166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349034" y="4040508"/>
            <a:ext cx="123749" cy="568166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1740E5-F4CB-4CAC-9FC4-61C65FBD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0554"/>
            <a:ext cx="8520600" cy="572700"/>
          </a:xfrm>
        </p:spPr>
        <p:txBody>
          <a:bodyPr/>
          <a:lstStyle/>
          <a:p>
            <a:pPr algn="l" rtl="0"/>
            <a:r>
              <a:rPr lang="en-US" dirty="0"/>
              <a:t>Video Time!</a:t>
            </a:r>
            <a:endParaRPr lang="he-IL" dirty="0"/>
          </a:p>
        </p:txBody>
      </p:sp>
      <p:pic>
        <p:nvPicPr>
          <p:cNvPr id="5" name="WhatsApp Video 2020-07-09 at 18.28.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0187" y="1519516"/>
            <a:ext cx="2174017" cy="3367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565;p50"/>
          <p:cNvSpPr txBox="1">
            <a:spLocks/>
          </p:cNvSpPr>
          <p:nvPr/>
        </p:nvSpPr>
        <p:spPr>
          <a:xfrm>
            <a:off x="311700" y="872279"/>
            <a:ext cx="1504490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Run 1 </a:t>
            </a:r>
            <a:endParaRPr lang="en-US" sz="2000" dirty="0"/>
          </a:p>
        </p:txBody>
      </p:sp>
      <p:pic>
        <p:nvPicPr>
          <p:cNvPr id="7" name="WhatsApp Video 2020-07-09 at 18.28.3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395" y="1593476"/>
            <a:ext cx="2113895" cy="32933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565;p50"/>
          <p:cNvSpPr txBox="1">
            <a:spLocks/>
          </p:cNvSpPr>
          <p:nvPr/>
        </p:nvSpPr>
        <p:spPr>
          <a:xfrm>
            <a:off x="5404995" y="872278"/>
            <a:ext cx="1504490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Run </a:t>
            </a:r>
            <a:r>
              <a:rPr lang="he-IL" sz="2000" dirty="0" smtClean="0"/>
              <a:t>2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Google Shape;565;p50"/>
          <p:cNvSpPr txBox="1">
            <a:spLocks/>
          </p:cNvSpPr>
          <p:nvPr/>
        </p:nvSpPr>
        <p:spPr>
          <a:xfrm>
            <a:off x="2911290" y="910524"/>
            <a:ext cx="2433916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GB" sz="1600" dirty="0" smtClean="0">
                <a:solidFill>
                  <a:srgbClr val="EEA726"/>
                </a:solidFill>
              </a:rPr>
              <a:t>Changing Network to </a:t>
            </a:r>
          </a:p>
          <a:p>
            <a:r>
              <a:rPr lang="en-GB" sz="1600" dirty="0" smtClean="0">
                <a:solidFill>
                  <a:srgbClr val="EEA726"/>
                </a:solidFill>
              </a:rPr>
              <a:t>Xception  </a:t>
            </a:r>
            <a:endParaRPr lang="en-US" sz="1600" dirty="0">
              <a:solidFill>
                <a:srgbClr val="EEA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8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204832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-11722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Xception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206147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 b="1" dirty="0" err="1"/>
              <a:t>SeparableConv</a:t>
            </a:r>
            <a:r>
              <a:rPr lang="en-GB" dirty="0"/>
              <a:t> is the modified </a:t>
            </a:r>
            <a:r>
              <a:rPr lang="en-GB" dirty="0" err="1"/>
              <a:t>depthwise</a:t>
            </a:r>
            <a:r>
              <a:rPr lang="en-GB" dirty="0"/>
              <a:t> separable convolution.</a:t>
            </a:r>
            <a:endParaRPr lang="en-GB" dirty="0" smtClean="0"/>
          </a:p>
          <a:p>
            <a:pPr marL="0" lvl="0" indent="0" algn="l"/>
            <a:r>
              <a:rPr lang="en-GB" dirty="0" smtClean="0"/>
              <a:t>Xception </a:t>
            </a:r>
            <a:r>
              <a:rPr lang="en-GB" dirty="0"/>
              <a:t>outperforms </a:t>
            </a:r>
            <a:r>
              <a:rPr lang="en-GB" dirty="0" err="1"/>
              <a:t>VGGNet</a:t>
            </a:r>
            <a:r>
              <a:rPr lang="en-GB" dirty="0"/>
              <a:t> [4], </a:t>
            </a:r>
            <a:r>
              <a:rPr lang="en-GB" dirty="0" err="1"/>
              <a:t>ResNet</a:t>
            </a:r>
            <a:r>
              <a:rPr lang="en-GB" dirty="0"/>
              <a:t> [3], and Inception-v3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01" y="3796152"/>
            <a:ext cx="3182100" cy="995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99" y="1239078"/>
            <a:ext cx="3179065" cy="2557074"/>
          </a:xfrm>
          <a:prstGeom prst="rect">
            <a:avLst/>
          </a:prstGeom>
        </p:spPr>
      </p:pic>
      <p:pic>
        <p:nvPicPr>
          <p:cNvPr id="2050" name="Picture 2" descr="Review: Xception — With Depthwise Separable Convolution, Better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02" y="2864775"/>
            <a:ext cx="2702762" cy="18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1740E5-F4CB-4CAC-9FC4-61C65FBD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0554"/>
            <a:ext cx="8520600" cy="572700"/>
          </a:xfrm>
        </p:spPr>
        <p:txBody>
          <a:bodyPr/>
          <a:lstStyle/>
          <a:p>
            <a:pPr algn="l" rtl="0"/>
            <a:r>
              <a:rPr lang="en-US" dirty="0"/>
              <a:t>Video Time!</a:t>
            </a:r>
            <a:endParaRPr lang="he-IL" dirty="0"/>
          </a:p>
        </p:txBody>
      </p:sp>
      <p:sp>
        <p:nvSpPr>
          <p:cNvPr id="6" name="Google Shape;565;p50"/>
          <p:cNvSpPr txBox="1">
            <a:spLocks/>
          </p:cNvSpPr>
          <p:nvPr/>
        </p:nvSpPr>
        <p:spPr>
          <a:xfrm>
            <a:off x="560468" y="888197"/>
            <a:ext cx="4144053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Run 3  </a:t>
            </a:r>
            <a:r>
              <a:rPr lang="en-GB" sz="2000" dirty="0" smtClean="0">
                <a:solidFill>
                  <a:srgbClr val="EEA726"/>
                </a:solidFill>
              </a:rPr>
              <a:t>+ sensor </a:t>
            </a:r>
            <a:r>
              <a:rPr lang="en-US" sz="2000" dirty="0">
                <a:solidFill>
                  <a:srgbClr val="EEA726"/>
                </a:solidFill>
              </a:rPr>
              <a:t>“</a:t>
            </a:r>
            <a:r>
              <a:rPr lang="en-US" sz="2000" dirty="0" smtClean="0">
                <a:solidFill>
                  <a:srgbClr val="EEA726"/>
                </a:solidFill>
              </a:rPr>
              <a:t>lane invasion”</a:t>
            </a:r>
            <a:r>
              <a:rPr lang="en-GB" sz="2000" dirty="0" smtClean="0">
                <a:solidFill>
                  <a:srgbClr val="EEA726"/>
                </a:solidFill>
              </a:rPr>
              <a:t> </a:t>
            </a:r>
            <a:endParaRPr lang="en-US" sz="2000" dirty="0">
              <a:solidFill>
                <a:srgbClr val="EEA726"/>
              </a:solidFill>
            </a:endParaRPr>
          </a:p>
          <a:p>
            <a:endParaRPr lang="en-US" sz="2000" dirty="0"/>
          </a:p>
        </p:txBody>
      </p:sp>
      <p:sp>
        <p:nvSpPr>
          <p:cNvPr id="9" name="Google Shape;565;p50"/>
          <p:cNvSpPr txBox="1">
            <a:spLocks/>
          </p:cNvSpPr>
          <p:nvPr/>
        </p:nvSpPr>
        <p:spPr>
          <a:xfrm>
            <a:off x="2971079" y="888197"/>
            <a:ext cx="2433916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 lang="en-US" sz="1600" dirty="0">
              <a:solidFill>
                <a:srgbClr val="EEA726"/>
              </a:solidFill>
            </a:endParaRPr>
          </a:p>
        </p:txBody>
      </p:sp>
      <p:pic>
        <p:nvPicPr>
          <p:cNvPr id="3" name="WhatsApp Video 2020-07-09 at 18.34.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3377" y="1582776"/>
            <a:ext cx="1905652" cy="30002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52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733" y="985228"/>
            <a:ext cx="2673600" cy="1132684"/>
          </a:xfrm>
        </p:spPr>
        <p:txBody>
          <a:bodyPr/>
          <a:lstStyle/>
          <a:p>
            <a:r>
              <a:rPr lang="en-GB" dirty="0"/>
              <a:t>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3738" y="2204536"/>
            <a:ext cx="3654986" cy="2791045"/>
          </a:xfrm>
        </p:spPr>
        <p:txBody>
          <a:bodyPr/>
          <a:lstStyle/>
          <a:p>
            <a:pPr marL="152400" indent="0" algn="l"/>
            <a:r>
              <a:rPr lang="en-GB" dirty="0"/>
              <a:t>TensorBoard provides the visualization and tooling needed for machine learning experimentation:</a:t>
            </a:r>
            <a:br>
              <a:rPr lang="en-GB" dirty="0"/>
            </a:br>
            <a:endParaRPr lang="en-GB" dirty="0" smtClean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 smtClean="0"/>
              <a:t>Tracking </a:t>
            </a:r>
            <a:r>
              <a:rPr lang="en-GB" sz="1200" dirty="0"/>
              <a:t>and visualizing metrics such as </a:t>
            </a:r>
            <a:r>
              <a:rPr lang="en-GB" sz="1200" dirty="0">
                <a:solidFill>
                  <a:srgbClr val="00B0F0"/>
                </a:solidFill>
              </a:rPr>
              <a:t>loss</a:t>
            </a:r>
            <a:r>
              <a:rPr lang="en-GB" sz="1200" dirty="0"/>
              <a:t> and </a:t>
            </a:r>
            <a:r>
              <a:rPr lang="en-GB" sz="1200" dirty="0" smtClean="0"/>
              <a:t>  </a:t>
            </a:r>
            <a:r>
              <a:rPr lang="en-GB" sz="1200" dirty="0" smtClean="0">
                <a:solidFill>
                  <a:srgbClr val="00B0F0"/>
                </a:solidFill>
              </a:rPr>
              <a:t>accuracy</a:t>
            </a:r>
            <a:endParaRPr lang="en-GB" sz="1200" dirty="0">
              <a:solidFill>
                <a:srgbClr val="00B0F0"/>
              </a:solidFill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Visualizing the </a:t>
            </a:r>
            <a:r>
              <a:rPr lang="en-GB" sz="1200" dirty="0">
                <a:solidFill>
                  <a:srgbClr val="00B0F0"/>
                </a:solidFill>
              </a:rPr>
              <a:t>model graph </a:t>
            </a:r>
            <a:r>
              <a:rPr lang="en-GB" sz="1200" dirty="0"/>
              <a:t>(ops and layers)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Viewing histograms of weights, biases, or other tensors as they change over time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Projecting </a:t>
            </a:r>
            <a:r>
              <a:rPr lang="en-GB" sz="1200" dirty="0" err="1"/>
              <a:t>embeddings</a:t>
            </a:r>
            <a:r>
              <a:rPr lang="en-GB" sz="1200" dirty="0"/>
              <a:t> to a lower dimensional space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Displaying images, text, and audio data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Profiling </a:t>
            </a:r>
            <a:r>
              <a:rPr lang="en-GB" sz="1200" dirty="0" err="1"/>
              <a:t>TensorFlow</a:t>
            </a:r>
            <a:r>
              <a:rPr lang="en-GB" sz="1200" dirty="0"/>
              <a:t> programs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And much more</a:t>
            </a:r>
          </a:p>
          <a:p>
            <a:pPr algn="l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 idx="2"/>
          </p:nvPr>
        </p:nvSpPr>
        <p:spPr>
          <a:xfrm>
            <a:off x="1335190" y="187750"/>
            <a:ext cx="5214300" cy="946200"/>
          </a:xfrm>
        </p:spPr>
        <p:txBody>
          <a:bodyPr/>
          <a:lstStyle/>
          <a:p>
            <a:r>
              <a:rPr lang="en-GB" dirty="0">
                <a:solidFill>
                  <a:srgbClr val="EEA726"/>
                </a:solidFill>
              </a:rPr>
              <a:t>TensorBoard</a:t>
            </a:r>
            <a:endParaRPr lang="en-US" dirty="0"/>
          </a:p>
        </p:txBody>
      </p:sp>
      <p:pic>
        <p:nvPicPr>
          <p:cNvPr id="1026" name="Picture 2" descr="https://www.tensorflow.org/tensorboard/images/tensorboar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67" y="841619"/>
            <a:ext cx="3967012" cy="30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56008" y="4958834"/>
            <a:ext cx="19303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hlinkClick r:id="rId3"/>
              </a:rPr>
              <a:t>https://www.tensorflow.org/tensorboard/get_started</a:t>
            </a:r>
            <a:endParaRPr lang="en-US" sz="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66" y="3869996"/>
            <a:ext cx="3035911" cy="11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l" rtl="0"/>
            <a:r>
              <a:rPr lang="en-GB" dirty="0" smtClean="0">
                <a:solidFill>
                  <a:srgbClr val="EEA726"/>
                </a:solidFill>
              </a:rPr>
              <a:t>TensorBoard </a:t>
            </a:r>
            <a:r>
              <a:rPr lang="en-GB" dirty="0" smtClean="0"/>
              <a:t>results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3" y="1464365"/>
            <a:ext cx="2024555" cy="335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3" y="1080468"/>
            <a:ext cx="1528207" cy="383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986"/>
          <a:stretch/>
        </p:blipFill>
        <p:spPr>
          <a:xfrm>
            <a:off x="2543874" y="1457740"/>
            <a:ext cx="1909564" cy="335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790" y="1457739"/>
            <a:ext cx="1890732" cy="33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l" rtl="0"/>
            <a:r>
              <a:rPr lang="en-GB" dirty="0" smtClean="0">
                <a:solidFill>
                  <a:srgbClr val="EEA726"/>
                </a:solidFill>
              </a:rPr>
              <a:t>TensorBoard </a:t>
            </a:r>
            <a:r>
              <a:rPr lang="en-GB" dirty="0" smtClean="0"/>
              <a:t>results ( 1000 episodes)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7"/>
          <a:stretch/>
        </p:blipFill>
        <p:spPr>
          <a:xfrm>
            <a:off x="445004" y="1868557"/>
            <a:ext cx="1729781" cy="2777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778" b="2782"/>
          <a:stretch/>
        </p:blipFill>
        <p:spPr>
          <a:xfrm>
            <a:off x="2207915" y="1868557"/>
            <a:ext cx="1908850" cy="13782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41" y="1445831"/>
            <a:ext cx="1620908" cy="423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661" y="1861930"/>
            <a:ext cx="1691633" cy="28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204832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-11722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Simple Arciticture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432001" y="217373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 b="1" dirty="0" smtClean="0"/>
              <a:t>3 layers of </a:t>
            </a:r>
            <a:r>
              <a:rPr lang="en-GB" dirty="0" smtClean="0"/>
              <a:t> Conv2D + average pooling.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01" y="1495960"/>
            <a:ext cx="3129218" cy="2042369"/>
          </a:xfrm>
          <a:prstGeom prst="rect">
            <a:avLst/>
          </a:prstGeom>
        </p:spPr>
      </p:pic>
      <p:pic>
        <p:nvPicPr>
          <p:cNvPr id="1026" name="Picture 2" descr="What are Max Pooling, Average Pooling, Global Max Pooling an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41" y="2675911"/>
            <a:ext cx="1942859" cy="7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l" rtl="0"/>
            <a:r>
              <a:rPr lang="en-GB" dirty="0" smtClean="0">
                <a:solidFill>
                  <a:srgbClr val="EEA726"/>
                </a:solidFill>
              </a:rPr>
              <a:t>TensorBoard </a:t>
            </a:r>
            <a:r>
              <a:rPr lang="en-GB" dirty="0" smtClean="0"/>
              <a:t>results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26" y="1543878"/>
            <a:ext cx="1771190" cy="3034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16" y="1543879"/>
            <a:ext cx="1721932" cy="3034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548" y="1543878"/>
            <a:ext cx="1798803" cy="30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7E527E-B74D-4E76-B36F-6BA20E8C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Carla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7AD5281-E25C-4462-8971-BE9B1194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Simulation </a:t>
            </a:r>
            <a:r>
              <a:rPr lang="en-US" dirty="0"/>
              <a:t>framework that support development, training, and validation of </a:t>
            </a:r>
            <a:r>
              <a:rPr lang="en-US" dirty="0">
                <a:solidFill>
                  <a:srgbClr val="00B0F0"/>
                </a:solidFill>
              </a:rPr>
              <a:t>autonomous driving systems</a:t>
            </a:r>
          </a:p>
          <a:p>
            <a:pPr algn="l" rtl="0"/>
            <a:r>
              <a:rPr lang="en-US" b="1" dirty="0"/>
              <a:t>Highlighted features</a:t>
            </a:r>
          </a:p>
          <a:p>
            <a:pPr lvl="1" algn="l" rtl="0"/>
            <a:r>
              <a:rPr lang="en-US" dirty="0"/>
              <a:t>Flexible API</a:t>
            </a:r>
          </a:p>
          <a:p>
            <a:pPr lvl="1" algn="l" rtl="0"/>
            <a:r>
              <a:rPr lang="en-US" dirty="0"/>
              <a:t>Autonomous Driving sensor suite</a:t>
            </a:r>
          </a:p>
          <a:p>
            <a:pPr lvl="1" algn="l" rtl="0"/>
            <a:r>
              <a:rPr lang="en-US" dirty="0"/>
              <a:t>Fast simulation for planning and control</a:t>
            </a:r>
          </a:p>
          <a:p>
            <a:pPr lvl="1" algn="l" rtl="0"/>
            <a:r>
              <a:rPr lang="en-US" dirty="0"/>
              <a:t>Maps generation</a:t>
            </a:r>
          </a:p>
          <a:p>
            <a:pPr lvl="1" algn="l" rtl="0"/>
            <a:r>
              <a:rPr lang="en-US" dirty="0"/>
              <a:t>Traffic scenarios simulation</a:t>
            </a:r>
          </a:p>
          <a:p>
            <a:pPr lvl="1" algn="l" rtl="0"/>
            <a:r>
              <a:rPr lang="en-US" dirty="0"/>
              <a:t>Autonomous Driving baselines</a:t>
            </a:r>
            <a:endParaRPr lang="he-IL" dirty="0"/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2B3FF39C-20F6-49E2-9B61-AA272B9A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73" y="2057390"/>
            <a:ext cx="3701955" cy="1983451"/>
          </a:xfrm>
          <a:prstGeom prst="roundRect">
            <a:avLst>
              <a:gd name="adj" fmla="val 11111"/>
            </a:avLst>
          </a:prstGeom>
          <a:noFill/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4414799" y="4189442"/>
            <a:ext cx="3634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https://carla.readthedocs.io/en/latest/#getting-started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39"/>
          <a:stretch/>
        </p:blipFill>
        <p:spPr>
          <a:xfrm>
            <a:off x="7671546" y="225734"/>
            <a:ext cx="1160753" cy="10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1740E5-F4CB-4CAC-9FC4-61C65FBD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0554"/>
            <a:ext cx="8520600" cy="572700"/>
          </a:xfrm>
        </p:spPr>
        <p:txBody>
          <a:bodyPr/>
          <a:lstStyle/>
          <a:p>
            <a:pPr algn="l" rtl="0"/>
            <a:r>
              <a:rPr lang="en-US" dirty="0" smtClean="0"/>
              <a:t>Show </a:t>
            </a:r>
            <a:r>
              <a:rPr lang="en-US" dirty="0"/>
              <a:t>Time</a:t>
            </a:r>
            <a:r>
              <a:rPr lang="en-US" dirty="0" smtClean="0"/>
              <a:t>! </a:t>
            </a:r>
            <a:endParaRPr lang="he-IL" dirty="0"/>
          </a:p>
        </p:txBody>
      </p:sp>
      <p:sp>
        <p:nvSpPr>
          <p:cNvPr id="8" name="Google Shape;565;p50"/>
          <p:cNvSpPr txBox="1">
            <a:spLocks/>
          </p:cNvSpPr>
          <p:nvPr/>
        </p:nvSpPr>
        <p:spPr>
          <a:xfrm>
            <a:off x="3158751" y="1806556"/>
            <a:ext cx="3295057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GB" sz="4800" dirty="0" smtClean="0">
                <a:solidFill>
                  <a:srgbClr val="FFC000"/>
                </a:solidFill>
              </a:rPr>
              <a:t>Agent In Action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9" name="Google Shape;565;p50"/>
          <p:cNvSpPr txBox="1">
            <a:spLocks/>
          </p:cNvSpPr>
          <p:nvPr/>
        </p:nvSpPr>
        <p:spPr>
          <a:xfrm>
            <a:off x="2911290" y="910524"/>
            <a:ext cx="2433916" cy="5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 lang="en-US" sz="1600" dirty="0">
              <a:solidFill>
                <a:srgbClr val="EEA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Reinforcement learning algorithms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F6554C-AB9B-4AE8-8971-614917C15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DDQN</a:t>
            </a:r>
          </a:p>
          <a:p>
            <a:pPr lvl="1" algn="l" rtl="0"/>
            <a:r>
              <a:rPr lang="en-US" dirty="0"/>
              <a:t>Prove convergence to some policy</a:t>
            </a:r>
          </a:p>
          <a:p>
            <a:pPr marL="609600" lvl="1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DDQN + safety</a:t>
            </a:r>
          </a:p>
          <a:p>
            <a:pPr lvl="1" algn="l" rtl="0"/>
            <a:r>
              <a:rPr lang="en-US" dirty="0"/>
              <a:t>Prove the usefulness of safety</a:t>
            </a:r>
            <a:br>
              <a:rPr lang="en-US" dirty="0"/>
            </a:br>
            <a:r>
              <a:rPr lang="en-US" dirty="0"/>
              <a:t>concept the article propose</a:t>
            </a:r>
            <a:endParaRPr lang="he-IL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7AB7A8E-FAA9-4E98-8446-8B6CDE3DBE37}"/>
              </a:ext>
            </a:extLst>
          </p:cNvPr>
          <p:cNvGrpSpPr/>
          <p:nvPr/>
        </p:nvGrpSpPr>
        <p:grpSpPr>
          <a:xfrm>
            <a:off x="4121362" y="2284376"/>
            <a:ext cx="4965488" cy="2824249"/>
            <a:chOff x="4270578" y="1690688"/>
            <a:chExt cx="7550121" cy="4297761"/>
          </a:xfrm>
        </p:grpSpPr>
        <p:pic>
          <p:nvPicPr>
            <p:cNvPr id="1026" name="Picture 2" descr="Introduction to Double Deep Q Learning (DDQN) – mc.ai">
              <a:extLst>
                <a:ext uri="{FF2B5EF4-FFF2-40B4-BE49-F238E27FC236}">
                  <a16:creationId xmlns:a16="http://schemas.microsoft.com/office/drawing/2014/main" id="{3C3FCF85-5AC7-424B-97AD-147C160BE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578" y="1690688"/>
              <a:ext cx="7550121" cy="429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E458A657-F525-4978-A534-BEBF2F14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503" y="2768136"/>
              <a:ext cx="3515196" cy="1996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9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SNEAK </a:t>
            </a:r>
            <a:r>
              <a:rPr lang="en" dirty="0" smtClean="0"/>
              <a:t>PEEK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err="1">
                <a:solidFill>
                  <a:srgbClr val="FFC000"/>
                </a:solidFill>
              </a:rPr>
              <a:t>sensor.camera.rgb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91" name="Google Shape;591;p50"/>
          <p:cNvSpPr txBox="1">
            <a:spLocks noGrp="1"/>
          </p:cNvSpPr>
          <p:nvPr>
            <p:ph type="subTitle" idx="4294967295"/>
          </p:nvPr>
        </p:nvSpPr>
        <p:spPr>
          <a:xfrm>
            <a:off x="3395625" y="4037178"/>
            <a:ext cx="29622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dirty="0"/>
              <a:t>The "RGB" camera acts as a regular camera capturing images from the scene.</a:t>
            </a:r>
            <a:endParaRPr sz="1100" dirty="0"/>
          </a:p>
        </p:txBody>
      </p:sp>
      <p:cxnSp>
        <p:nvCxnSpPr>
          <p:cNvPr id="592" name="Google Shape;592;p50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/>
          <p:cNvGrpSpPr/>
          <p:nvPr/>
        </p:nvGrpSpPr>
        <p:grpSpPr>
          <a:xfrm>
            <a:off x="896132" y="1391570"/>
            <a:ext cx="2580955" cy="2663658"/>
            <a:chOff x="3776870" y="1219229"/>
            <a:chExt cx="2580955" cy="2663658"/>
          </a:xfrm>
        </p:grpSpPr>
        <p:grpSp>
          <p:nvGrpSpPr>
            <p:cNvPr id="566" name="Google Shape;566;p50"/>
            <p:cNvGrpSpPr/>
            <p:nvPr/>
          </p:nvGrpSpPr>
          <p:grpSpPr>
            <a:xfrm>
              <a:off x="3776870" y="1219229"/>
              <a:ext cx="2580955" cy="2663658"/>
              <a:chOff x="238125" y="1676700"/>
              <a:chExt cx="2045650" cy="1779275"/>
            </a:xfrm>
          </p:grpSpPr>
          <p:sp>
            <p:nvSpPr>
              <p:cNvPr id="567" name="Google Shape;567;p50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0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0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0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0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0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0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9452" y="1359530"/>
              <a:ext cx="2297802" cy="1721912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50" y="1501188"/>
            <a:ext cx="2309621" cy="17525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7637" y="3219685"/>
            <a:ext cx="3536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404040"/>
                </a:solidFill>
                <a:latin typeface="Roboto Slab"/>
              </a:rPr>
              <a:t>sensor.camera.semantic_segmentation</a:t>
            </a:r>
            <a:endParaRPr lang="en-US" b="1" dirty="0">
              <a:solidFill>
                <a:srgbClr val="404040"/>
              </a:solidFill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5370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Learning Phase</a:t>
            </a:r>
            <a:endParaRPr lang="en-US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5" y="20952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284574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305355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428" y="954908"/>
            <a:ext cx="4941574" cy="4134548"/>
          </a:xfrm>
          <a:prstGeom prst="rect">
            <a:avLst/>
          </a:prstGeom>
          <a:noFill/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Train function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38314" y="1348577"/>
            <a:ext cx="693114" cy="264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6129" y="1013608"/>
            <a:ext cx="2672185" cy="9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Replay memory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use a uniform sample from the replay memory, if there is not enough for a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minibatch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then don’t 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Q</a:t>
            </a:r>
            <a:r>
              <a:rPr lang="he-IL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-</a:t>
            </a: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values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get the current state and apply on it the online network, same goes for target network and the next state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24" name="Straight Arrow Connector 23"/>
          <p:cNvCxnSpPr>
            <a:stCxn id="25" idx="3"/>
            <a:endCxn id="2" idx="1"/>
          </p:cNvCxnSpPr>
          <p:nvPr/>
        </p:nvCxnSpPr>
        <p:spPr>
          <a:xfrm>
            <a:off x="2838314" y="2499812"/>
            <a:ext cx="693114" cy="522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66129" y="2039218"/>
            <a:ext cx="2672185" cy="92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New Q-value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get our q-value from target network, then we update the target q-value called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new_q</a:t>
            </a:r>
            <a:endParaRPr lang="en-US" sz="1000" dirty="0" smtClean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Target lists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X and y lists comprise the state and the target q-value respectively</a:t>
            </a:r>
            <a:endParaRPr lang="he-IL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he-IL" sz="1000" dirty="0" smtClean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>
            <a:off x="2838313" y="3596492"/>
            <a:ext cx="766658" cy="310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66128" y="3074895"/>
            <a:ext cx="2672185" cy="10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Log_this_step</a:t>
            </a: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we made a progressive step, through a check via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Tensorboard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then update the steps taken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Fit model 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after getting X and y lists, we can back propagate our model and correct it a little bit more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>
            <a:off x="2801541" y="4518016"/>
            <a:ext cx="803430" cy="236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9356" y="4174581"/>
            <a:ext cx="2672185" cy="68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Target update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count every logged step.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When we get X amount of steps we copy the online network to the target network, the rese the counter again 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3604973" y="2528534"/>
            <a:ext cx="177617" cy="1114646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3604972" y="1112859"/>
            <a:ext cx="177617" cy="999637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3678518" y="3729199"/>
            <a:ext cx="104071" cy="660038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3666544" y="4488568"/>
            <a:ext cx="116045" cy="557891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428" y="1785115"/>
            <a:ext cx="5322804" cy="2503490"/>
          </a:xfrm>
          <a:prstGeom prst="rect">
            <a:avLst/>
          </a:prstGeom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Train in loop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3"/>
          </p:cNvCxnSpPr>
          <p:nvPr/>
        </p:nvCxnSpPr>
        <p:spPr>
          <a:xfrm>
            <a:off x="2819927" y="1872666"/>
            <a:ext cx="574536" cy="153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7742" y="1607346"/>
            <a:ext cx="2672185" cy="53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Get </a:t>
            </a: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q_s</a:t>
            </a: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 order to get our prediction vector in the format we can use, we reshape it as follows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he-IL" sz="1000" dirty="0" smtClean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 flipV="1">
            <a:off x="2819927" y="2708063"/>
            <a:ext cx="702514" cy="70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47742" y="2257356"/>
            <a:ext cx="2672185" cy="10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Fist fit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Tensorflow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tends to fit the model for the first time very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slowely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therefor we going to take a random data to 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Fit model 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after getting X and y lists, we can back propagate our model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 flipV="1">
            <a:off x="2819927" y="3576247"/>
            <a:ext cx="803430" cy="201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47742" y="3434346"/>
            <a:ext cx="2672185" cy="68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Intialize</a:t>
            </a: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training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will keep training our model as long as it is not terminated for reasons we will see later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3604972" y="2423524"/>
            <a:ext cx="177617" cy="563077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3522441" y="1813000"/>
            <a:ext cx="144103" cy="381113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3679700" y="3142646"/>
            <a:ext cx="148939" cy="955707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443" y="982715"/>
            <a:ext cx="5381832" cy="3749921"/>
          </a:xfrm>
          <a:prstGeom prst="rect">
            <a:avLst/>
          </a:prstGeom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Initialization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38314" y="1348576"/>
            <a:ext cx="806129" cy="175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6129" y="1013609"/>
            <a:ext cx="2672185" cy="795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Wanted frames per second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for synchronized data collection and computation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Reward initialization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a big penalty for collision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24" name="Straight Arrow Connector 23"/>
          <p:cNvCxnSpPr>
            <a:stCxn id="25" idx="3"/>
          </p:cNvCxnSpPr>
          <p:nvPr/>
        </p:nvCxnSpPr>
        <p:spPr>
          <a:xfrm flipV="1">
            <a:off x="2838314" y="2102594"/>
            <a:ext cx="687718" cy="61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66129" y="1891989"/>
            <a:ext cx="2672185" cy="544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Set seed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for repetitive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Tensorflow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numpy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and random libraries - all have their separate random seeds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27" name="Straight Arrow Connector 26"/>
          <p:cNvCxnSpPr>
            <a:stCxn id="28" idx="3"/>
          </p:cNvCxnSpPr>
          <p:nvPr/>
        </p:nvCxnSpPr>
        <p:spPr>
          <a:xfrm flipV="1">
            <a:off x="2838314" y="2563536"/>
            <a:ext cx="687718" cy="294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6129" y="2543690"/>
            <a:ext cx="2672185" cy="62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GPU memory allocation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Tensorflow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tends to use all of the GPU, therefor we need to allocate enough memory to run our model and the environment together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>
            <a:off x="2838314" y="3591275"/>
            <a:ext cx="687718" cy="341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66129" y="3277288"/>
            <a:ext cx="2672185" cy="62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Threading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running a parallel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Flag 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when the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train_in_loop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raises a flag, give the program time to recover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>
            <a:off x="2838314" y="4343165"/>
            <a:ext cx="687718" cy="160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66129" y="4029178"/>
            <a:ext cx="2672185" cy="62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First prediction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Because the first run of the network has initialization in it, it takes more time to output a prediction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3" name="Left Brace 22"/>
          <p:cNvSpPr/>
          <p:nvPr/>
        </p:nvSpPr>
        <p:spPr>
          <a:xfrm>
            <a:off x="3697070" y="1322839"/>
            <a:ext cx="177618" cy="437584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>
            <a:off x="3644443" y="1872513"/>
            <a:ext cx="177618" cy="437584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3641154" y="2424498"/>
            <a:ext cx="177618" cy="264491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3664178" y="3745717"/>
            <a:ext cx="177618" cy="437584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644443" y="4423553"/>
            <a:ext cx="177618" cy="264491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06" y="1907022"/>
            <a:ext cx="5168911" cy="3059934"/>
          </a:xfrm>
          <a:prstGeom prst="rect">
            <a:avLst/>
          </a:prstGeom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81979" y="25418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Iterate over episodes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3"/>
          </p:cNvCxnSpPr>
          <p:nvPr/>
        </p:nvCxnSpPr>
        <p:spPr>
          <a:xfrm>
            <a:off x="2830687" y="1938264"/>
            <a:ext cx="662453" cy="222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58502" y="1744947"/>
            <a:ext cx="2672185" cy="386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Tqdm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a python library for a </a:t>
            </a:r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smart progress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meter attached to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iterable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variable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27" name="Straight Arrow Connector 26"/>
          <p:cNvCxnSpPr>
            <a:stCxn id="28" idx="3"/>
          </p:cNvCxnSpPr>
          <p:nvPr/>
        </p:nvCxnSpPr>
        <p:spPr>
          <a:xfrm>
            <a:off x="2838314" y="2489528"/>
            <a:ext cx="817392" cy="135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6129" y="2161454"/>
            <a:ext cx="2672185" cy="6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History lists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reset collision history. History is collected via the agent’s sensors. </a:t>
            </a:r>
          </a:p>
          <a:p>
            <a:r>
              <a:rPr lang="en-US" sz="1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Same rule applies to the obstacles history.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 flipV="1">
            <a:off x="2838314" y="3082646"/>
            <a:ext cx="817392" cy="123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66129" y="2877270"/>
            <a:ext cx="2672185" cy="65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Tensorboard</a:t>
            </a: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step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If not updated,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Tensorboard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will consider every step to be every image taken by the agent, which is not our intention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Arrow Connector 36"/>
          <p:cNvCxnSpPr>
            <a:stCxn id="38" idx="3"/>
          </p:cNvCxnSpPr>
          <p:nvPr/>
        </p:nvCxnSpPr>
        <p:spPr>
          <a:xfrm flipV="1">
            <a:off x="2838314" y="3739806"/>
            <a:ext cx="743836" cy="316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66129" y="3620368"/>
            <a:ext cx="2672185" cy="87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initialization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further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init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’ for cumulative reward per episode and number of steps taken within the episode.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We start with </a:t>
            </a:r>
            <a:r>
              <a:rPr lang="en-US" sz="1000" dirty="0" err="1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current_state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as the agent’s first placement within the Carla simulation</a:t>
            </a:r>
          </a:p>
        </p:txBody>
      </p:sp>
      <p:pic>
        <p:nvPicPr>
          <p:cNvPr id="1026" name="Picture 2" descr="Screensho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3" y="35959"/>
            <a:ext cx="2949052" cy="177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50876" y="4578997"/>
            <a:ext cx="2672185" cy="453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Episode Flag</a:t>
            </a:r>
            <a:r>
              <a:rPr lang="en-US" sz="1000" dirty="0" smtClean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– we will iterate through the episode until the ‘done’ flag changes to ‘true’</a:t>
            </a:r>
            <a:endParaRPr lang="en-US" sz="10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2823061" y="4608365"/>
            <a:ext cx="759089" cy="197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>
            <a:off x="3530119" y="2091199"/>
            <a:ext cx="177618" cy="291300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>
            <a:off x="3759768" y="2500182"/>
            <a:ext cx="177618" cy="291300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3759768" y="2850701"/>
            <a:ext cx="177618" cy="291300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/>
          <p:cNvSpPr/>
          <p:nvPr/>
        </p:nvSpPr>
        <p:spPr>
          <a:xfrm>
            <a:off x="3759768" y="3267009"/>
            <a:ext cx="177618" cy="877394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>
            <a:off x="3744716" y="4328598"/>
            <a:ext cx="177618" cy="528141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</TotalTime>
  <Words>1036</Words>
  <Application>Microsoft Office PowerPoint</Application>
  <PresentationFormat>On-screen Show (16:9)</PresentationFormat>
  <Paragraphs>114</Paragraphs>
  <Slides>20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 Condensed Light</vt:lpstr>
      <vt:lpstr>Squada One</vt:lpstr>
      <vt:lpstr>David</vt:lpstr>
      <vt:lpstr>Exo 2</vt:lpstr>
      <vt:lpstr>Roboto Slab</vt:lpstr>
      <vt:lpstr>Arial</vt:lpstr>
      <vt:lpstr>Fira Sans Extra Condensed Medium</vt:lpstr>
      <vt:lpstr>Tech Newsletter by Slidesgo</vt:lpstr>
      <vt:lpstr>Autonomous Agent using Deep Reinforcement Learning</vt:lpstr>
      <vt:lpstr>Carla</vt:lpstr>
      <vt:lpstr>Reinforcement learning algorithms</vt:lpstr>
      <vt:lpstr>SNEAK PEEK sensor.camera.rgb </vt:lpstr>
      <vt:lpstr>Learning Phase</vt:lpstr>
      <vt:lpstr>Train function</vt:lpstr>
      <vt:lpstr>Train in loop</vt:lpstr>
      <vt:lpstr>Initialization</vt:lpstr>
      <vt:lpstr>Iterate over episodes</vt:lpstr>
      <vt:lpstr>Iterate through an episode</vt:lpstr>
      <vt:lpstr>Episodes statistics</vt:lpstr>
      <vt:lpstr>Video Time!</vt:lpstr>
      <vt:lpstr> IN DEPTH</vt:lpstr>
      <vt:lpstr>Video Time!</vt:lpstr>
      <vt:lpstr>visualization</vt:lpstr>
      <vt:lpstr>TensorBoard results</vt:lpstr>
      <vt:lpstr>TensorBoard results ( 1000 episodes)</vt:lpstr>
      <vt:lpstr> IN DEPTH</vt:lpstr>
      <vt:lpstr>TensorBoard results </vt:lpstr>
      <vt:lpstr>Show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Highway Driving using Deep Reinforcement Learning</dc:title>
  <dc:creator>GAL INBAR</dc:creator>
  <cp:lastModifiedBy>GAL INBAR</cp:lastModifiedBy>
  <cp:revision>72</cp:revision>
  <dcterms:modified xsi:type="dcterms:W3CDTF">2020-07-09T18:28:48Z</dcterms:modified>
</cp:coreProperties>
</file>